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in Rettig" initials="TR" lastIdx="1" clrIdx="0">
    <p:extLst>
      <p:ext uri="{19B8F6BF-5375-455C-9EA6-DF929625EA0E}">
        <p15:presenceInfo xmlns:p15="http://schemas.microsoft.com/office/powerpoint/2012/main" userId="94c212721777d7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EFB8DD"/>
    <a:srgbClr val="EC9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517"/>
  </p:normalViewPr>
  <p:slideViewPr>
    <p:cSldViewPr snapToGrid="0" snapToObjects="1">
      <p:cViewPr varScale="1">
        <p:scale>
          <a:sx n="118" d="100"/>
          <a:sy n="118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5AE0B-1023-964F-8A24-D7C2862B6408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5294F-0A3F-5245-9E3B-D049E6277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9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creators need insights on consumer response to their products</a:t>
            </a:r>
          </a:p>
          <a:p>
            <a:r>
              <a:rPr lang="en-US" dirty="0"/>
              <a:t>Engaged fanbases who write impassioned reviews both reflect this response and drive the conversation on content</a:t>
            </a:r>
          </a:p>
          <a:p>
            <a:r>
              <a:rPr lang="en-US" dirty="0"/>
              <a:t>These insights can be used to inform public relations and social media efforts and guide future content creation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294F-0A3F-5245-9E3B-D049E62775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38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TLJ has had the most polarized response of any SW film ever</a:t>
            </a:r>
          </a:p>
          <a:p>
            <a:r>
              <a:rPr lang="en-US" dirty="0"/>
              <a:t>It is said to have split the fanbase in two and raised serious concerns about toxicity of the fanbase</a:t>
            </a:r>
          </a:p>
          <a:p>
            <a:r>
              <a:rPr lang="en-US" dirty="0"/>
              <a:t>Toxic fanbases can be very damaging for any product </a:t>
            </a:r>
          </a:p>
          <a:p>
            <a:r>
              <a:rPr lang="en-US" dirty="0"/>
              <a:t>Coming up with an effective method to easily discern the overall concerns of the fanbase would be invaluable to content creators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294F-0A3F-5245-9E3B-D049E62775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1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used for this project was 5865 written user reviews and review scores on IMDb</a:t>
            </a:r>
          </a:p>
          <a:p>
            <a:r>
              <a:rPr lang="en-US" dirty="0"/>
              <a:t>I used standard web scraping to get the reviews and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294F-0A3F-5245-9E3B-D049E62775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16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modeling I used unsupervised learning techniques to assign a sentiment valence to each review of positive, neutral or negative</a:t>
            </a:r>
          </a:p>
          <a:p>
            <a:r>
              <a:rPr lang="en-US" dirty="0"/>
              <a:t>Then I used unsupervised clustering identify the main topics of the negative valence reviews since those are the ones we’re most concerned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294F-0A3F-5245-9E3B-D049E62775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a few approaches for sentiment analysis: </a:t>
            </a:r>
          </a:p>
          <a:p>
            <a:r>
              <a:rPr lang="en-US" dirty="0"/>
              <a:t>NLTK’s built-in sentiment analysis tool</a:t>
            </a:r>
          </a:p>
          <a:p>
            <a:r>
              <a:rPr lang="en-US" dirty="0"/>
              <a:t>Sentiment Analysis tool from Google Cloud’s Natural Language API</a:t>
            </a:r>
          </a:p>
          <a:p>
            <a:r>
              <a:rPr lang="en-US" dirty="0"/>
              <a:t>The main thing to pay attention to here are the shapes of the distributions. We’re looking for the approach that is closes to the target IMDb sentiments.</a:t>
            </a:r>
          </a:p>
          <a:p>
            <a:r>
              <a:rPr lang="en-US" dirty="0"/>
              <a:t>And as you can see the Google distribution is much closer than NLTK</a:t>
            </a:r>
          </a:p>
          <a:p>
            <a:endParaRPr lang="en-US" dirty="0"/>
          </a:p>
          <a:p>
            <a:r>
              <a:rPr lang="en-US" dirty="0"/>
              <a:t>The x axis on all of these graphs is the scale from 1-10 in terms of sentiment with 10 being the most positive</a:t>
            </a:r>
          </a:p>
          <a:p>
            <a:r>
              <a:rPr lang="en-US" dirty="0"/>
              <a:t>The colors represent each comparison of the IMDb scores to the sentiment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294F-0A3F-5245-9E3B-D049E62775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73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topic modeling on the negative reviews NMF produced the best results</a:t>
            </a:r>
          </a:p>
          <a:p>
            <a:r>
              <a:rPr lang="en-US" dirty="0"/>
              <a:t>Setting the topic number to 20 and using bigrams produced the most discernable topics</a:t>
            </a:r>
          </a:p>
          <a:p>
            <a:r>
              <a:rPr lang="en-US" dirty="0"/>
              <a:t>We ended up getting about 7 out of 20 topics that were useful</a:t>
            </a:r>
          </a:p>
          <a:p>
            <a:r>
              <a:rPr lang="en-US" dirty="0"/>
              <a:t>While that’s not ideal, it’s much better than the other techniques I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5294F-0A3F-5245-9E3B-D049E62775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3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FEB6-C17E-2942-97FC-B1EE04368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8E10F-FE93-D74E-97E4-85A54453F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36FBF-8F96-6F42-A2D6-45ABA0D8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FBAE1-5997-2749-9E38-9AC5E958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85E73-20D7-3D4C-896B-6FA1ECC9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0F52-BFBD-F64C-A46F-8763B60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9B2C3-629D-6F49-BD37-D4CDB6AFD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B5FB1-A127-D24E-8F0E-A28A3D087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9AE-5A61-4843-8908-CCF2265F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FA4E7-F9DC-224A-8916-2C33EBFD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8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573D9-7911-8E49-BBB7-733EBE571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EB17B-C974-E54F-9C89-14AAB7545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A4C73-D8FA-8240-A3ED-B3218260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ED6A6-C862-7B45-92A1-D0E296CA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54068-9FF3-FD4B-9084-4AEA9308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6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087D-A50F-1945-8B30-30097623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524A-0151-E645-999B-013EFCA9D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CCE9-0DEE-6D4A-AFE6-FE7103DC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EB1AC-9220-FE4C-9D24-E8B887C2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26D56-1C88-AE4B-8E5A-A2CA5231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6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C58D-5E11-AF4D-8741-544776BF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00B90-46BC-0849-AC70-FD7EBC588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14CA9-9688-4746-B4F0-DA8B99B5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B5E5D-0AAA-864D-A96D-A88C3595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E610C-AEEC-E047-8C8F-CA663E04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1FC3-199B-2F4D-A10C-41EE7397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5289D-2A98-B84D-A722-A7AF734E4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3FC98-EA19-6B4B-8890-25396472B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512D1-EC50-FB47-9493-902F428D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26538-269B-DE4D-9008-6F7143CB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696A6-0CC5-5A48-A680-025B06A8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6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8D63-96D4-E346-BAD3-997BBA11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640C6-C026-4D42-AD2A-681D6F854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5640C-AA75-6544-BE74-3C8D3B25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3F9CF-A09D-B043-AF71-A605388A1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7E2D3-8D36-2F45-9C07-888669BFE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B7B598-59FE-834E-8FDA-B7D5DD02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CBAC08-FB3B-B546-9D96-8CF5A517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DBF6D2-7EEE-F049-9444-F5370C57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3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7431-AAE2-6E4E-A3B6-7F4617E7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B0D09-24B6-1647-B149-1F4BE6194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73276-A104-4A40-A01B-5DAAD479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2CA4E-F45D-9F4C-8DEF-738FC910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63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D75595-6039-8B4D-B0F7-BFAB9F0A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FDF4F-1134-C246-9184-BA6DE662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6D4CD-16CB-8D4B-ADC5-B2B08FD2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95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E0E8-8F87-5A42-8BF1-06EB09F1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AD41-56C9-C848-B9E0-1CC5AAB3F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4506C-FA05-5E44-B73B-20237C048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A0D8-C2CE-A84F-BF6F-CE0E32BE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BBC06-1B17-A546-9B6D-814426B8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F2B97-5688-3C45-B5AE-18A1F51A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5046-2C82-D845-83F7-5D20BC4D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217BD-579F-C042-A5E9-77A0DF57B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FED32-40AF-564B-9923-8B8C668E8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A171-6189-9248-A188-D517EC34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FB38F-340D-BA4A-8896-0847B470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5AD8-13C9-AE47-9670-D0BAF79D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2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66000">
              <a:schemeClr val="accent3">
                <a:lumMod val="0"/>
                <a:lumOff val="100000"/>
              </a:schemeClr>
            </a:gs>
            <a:gs pos="88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F34BD0-FF3F-334C-8085-96B84BDF5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7B9EA-E9DF-E042-BE78-FFD8FF8D9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736F5-64C6-1B4F-BEF9-6378549C1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AC5B3-4FD9-BD49-AD93-10A7F0029437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AE65-7FD4-0740-A115-C7BBF8B49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00CA-5EAE-584D-971E-A4D793474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A1DD6-743A-A849-B64F-286651E3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1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BD153-9AC3-5848-811B-DF7F9730A30E}"/>
              </a:ext>
            </a:extLst>
          </p:cNvPr>
          <p:cNvSpPr txBox="1"/>
          <p:nvPr/>
        </p:nvSpPr>
        <p:spPr>
          <a:xfrm>
            <a:off x="440872" y="364672"/>
            <a:ext cx="6123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The Last Jedi Reviews</a:t>
            </a:r>
          </a:p>
          <a:p>
            <a:pPr algn="ctr"/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Sentiment &amp; Topics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0DC59-40B8-D146-914F-861DB59B110D}"/>
              </a:ext>
            </a:extLst>
          </p:cNvPr>
          <p:cNvSpPr txBox="1"/>
          <p:nvPr/>
        </p:nvSpPr>
        <p:spPr>
          <a:xfrm>
            <a:off x="2598225" y="2121465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Torin Rettig</a:t>
            </a:r>
          </a:p>
        </p:txBody>
      </p:sp>
    </p:spTree>
    <p:extLst>
      <p:ext uri="{BB962C8B-B14F-4D97-AF65-F5344CB8AC3E}">
        <p14:creationId xmlns:p14="http://schemas.microsoft.com/office/powerpoint/2010/main" val="202581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BD153-9AC3-5848-811B-DF7F9730A30E}"/>
              </a:ext>
            </a:extLst>
          </p:cNvPr>
          <p:cNvSpPr txBox="1"/>
          <p:nvPr/>
        </p:nvSpPr>
        <p:spPr>
          <a:xfrm>
            <a:off x="244930" y="0"/>
            <a:ext cx="5535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Conclusions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5234-62D2-0540-BA08-66AE1EB42FB6}"/>
              </a:ext>
            </a:extLst>
          </p:cNvPr>
          <p:cNvCxnSpPr>
            <a:cxnSpLocks/>
          </p:cNvCxnSpPr>
          <p:nvPr/>
        </p:nvCxnSpPr>
        <p:spPr>
          <a:xfrm>
            <a:off x="81643" y="769441"/>
            <a:ext cx="117075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0CBDBB-6722-894F-B7BC-B246609E9B65}"/>
              </a:ext>
            </a:extLst>
          </p:cNvPr>
          <p:cNvSpPr txBox="1"/>
          <p:nvPr/>
        </p:nvSpPr>
        <p:spPr>
          <a:xfrm>
            <a:off x="244929" y="1228397"/>
            <a:ext cx="108095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Google Cloud Natural Language API </a:t>
            </a:r>
            <a:r>
              <a:rPr lang="en-US" sz="2800" dirty="0">
                <a:latin typeface="Century Gothic" panose="020B0502020202020204" pitchFamily="34" charset="0"/>
              </a:rPr>
              <a:t>is a solid </a:t>
            </a:r>
            <a:r>
              <a:rPr lang="en-US" sz="2800" b="1" dirty="0">
                <a:latin typeface="Century Gothic" panose="020B0502020202020204" pitchFamily="34" charset="0"/>
              </a:rPr>
              <a:t>sentiment analysis </a:t>
            </a:r>
            <a:r>
              <a:rPr lang="en-US" sz="2800" dirty="0">
                <a:latin typeface="Century Gothic" panose="020B0502020202020204" pitchFamily="34" charset="0"/>
              </a:rPr>
              <a:t>option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b="1" dirty="0">
                <a:latin typeface="Century Gothic" panose="020B0502020202020204" pitchFamily="34" charset="0"/>
              </a:rPr>
              <a:t>NMF</a:t>
            </a:r>
            <a:r>
              <a:rPr lang="en-US" sz="2800" dirty="0">
                <a:latin typeface="Century Gothic" panose="020B0502020202020204" pitchFamily="34" charset="0"/>
              </a:rPr>
              <a:t> proved to be </a:t>
            </a:r>
            <a:r>
              <a:rPr lang="en-US" sz="2800" b="1" dirty="0">
                <a:latin typeface="Century Gothic" panose="020B0502020202020204" pitchFamily="34" charset="0"/>
              </a:rPr>
              <a:t>the best </a:t>
            </a:r>
            <a:r>
              <a:rPr lang="en-US" sz="2800" dirty="0">
                <a:latin typeface="Century Gothic" panose="020B0502020202020204" pitchFamily="34" charset="0"/>
              </a:rPr>
              <a:t>for this topic modeling task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b="1" dirty="0">
                <a:latin typeface="Century Gothic" panose="020B0502020202020204" pitchFamily="34" charset="0"/>
              </a:rPr>
              <a:t>Additional tweaking</a:t>
            </a:r>
            <a:r>
              <a:rPr lang="en-US" sz="2800" dirty="0">
                <a:latin typeface="Century Gothic" panose="020B0502020202020204" pitchFamily="34" charset="0"/>
              </a:rPr>
              <a:t> of NMF would probably continue to yield </a:t>
            </a:r>
            <a:r>
              <a:rPr lang="en-US" sz="2800" b="1" dirty="0">
                <a:latin typeface="Century Gothic" panose="020B0502020202020204" pitchFamily="34" charset="0"/>
              </a:rPr>
              <a:t>improved results</a:t>
            </a:r>
          </a:p>
        </p:txBody>
      </p:sp>
    </p:spTree>
    <p:extLst>
      <p:ext uri="{BB962C8B-B14F-4D97-AF65-F5344CB8AC3E}">
        <p14:creationId xmlns:p14="http://schemas.microsoft.com/office/powerpoint/2010/main" val="398638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BD153-9AC3-5848-811B-DF7F9730A30E}"/>
              </a:ext>
            </a:extLst>
          </p:cNvPr>
          <p:cNvSpPr txBox="1"/>
          <p:nvPr/>
        </p:nvSpPr>
        <p:spPr>
          <a:xfrm>
            <a:off x="244930" y="0"/>
            <a:ext cx="5535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Future Work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5234-62D2-0540-BA08-66AE1EB42FB6}"/>
              </a:ext>
            </a:extLst>
          </p:cNvPr>
          <p:cNvCxnSpPr>
            <a:cxnSpLocks/>
          </p:cNvCxnSpPr>
          <p:nvPr/>
        </p:nvCxnSpPr>
        <p:spPr>
          <a:xfrm>
            <a:off x="81643" y="769441"/>
            <a:ext cx="64008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D55E6-FCE0-F74E-BC36-666BEBD66034}"/>
              </a:ext>
            </a:extLst>
          </p:cNvPr>
          <p:cNvSpPr txBox="1"/>
          <p:nvPr/>
        </p:nvSpPr>
        <p:spPr>
          <a:xfrm>
            <a:off x="244930" y="1538882"/>
            <a:ext cx="635181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Gather </a:t>
            </a:r>
            <a:r>
              <a:rPr lang="en-US" sz="2800" b="1" dirty="0">
                <a:latin typeface="Century Gothic" panose="020B0502020202020204" pitchFamily="34" charset="0"/>
              </a:rPr>
              <a:t>additional reviews </a:t>
            </a:r>
            <a:r>
              <a:rPr lang="en-US" sz="2800" dirty="0">
                <a:latin typeface="Century Gothic" panose="020B0502020202020204" pitchFamily="34" charset="0"/>
              </a:rPr>
              <a:t>from RT, Metacritic and Amazon to improve topic clarity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b="1" dirty="0">
                <a:latin typeface="Century Gothic" panose="020B0502020202020204" pitchFamily="34" charset="0"/>
              </a:rPr>
              <a:t>Model additional movies </a:t>
            </a:r>
            <a:r>
              <a:rPr lang="en-US" sz="2800" dirty="0">
                <a:latin typeface="Century Gothic" panose="020B0502020202020204" pitchFamily="34" charset="0"/>
              </a:rPr>
              <a:t>to create a more generalizable model 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>
                <a:latin typeface="Century Gothic" panose="020B0502020202020204" pitchFamily="34" charset="0"/>
              </a:rPr>
              <a:t>Create an </a:t>
            </a:r>
            <a:r>
              <a:rPr lang="en-US" sz="2800" b="1" dirty="0">
                <a:latin typeface="Century Gothic" panose="020B0502020202020204" pitchFamily="34" charset="0"/>
              </a:rPr>
              <a:t>app that serves up reviews</a:t>
            </a:r>
            <a:r>
              <a:rPr lang="en-US" sz="2800" dirty="0">
                <a:latin typeface="Century Gothic" panose="020B0502020202020204" pitchFamily="34" charset="0"/>
              </a:rPr>
              <a:t> relating to topics and key words for deeper examination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 descr="A picture containing person, building, outdoor, man&#10;&#10;Description automatically generated">
            <a:extLst>
              <a:ext uri="{FF2B5EF4-FFF2-40B4-BE49-F238E27FC236}">
                <a16:creationId xmlns:a16="http://schemas.microsoft.com/office/drawing/2014/main" id="{BC690A62-7571-F449-8727-34D530327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1" r="42678"/>
          <a:stretch/>
        </p:blipFill>
        <p:spPr>
          <a:xfrm>
            <a:off x="7032171" y="0"/>
            <a:ext cx="5159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3915F1-5803-4E4B-844C-BC98DDFFBC4D}"/>
              </a:ext>
            </a:extLst>
          </p:cNvPr>
          <p:cNvSpPr txBox="1"/>
          <p:nvPr/>
        </p:nvSpPr>
        <p:spPr>
          <a:xfrm>
            <a:off x="2854779" y="2705725"/>
            <a:ext cx="64824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916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BD153-9AC3-5848-811B-DF7F9730A30E}"/>
              </a:ext>
            </a:extLst>
          </p:cNvPr>
          <p:cNvSpPr txBox="1"/>
          <p:nvPr/>
        </p:nvSpPr>
        <p:spPr>
          <a:xfrm>
            <a:off x="244930" y="0"/>
            <a:ext cx="3494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Project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5234-62D2-0540-BA08-66AE1EB42FB6}"/>
              </a:ext>
            </a:extLst>
          </p:cNvPr>
          <p:cNvCxnSpPr/>
          <p:nvPr/>
        </p:nvCxnSpPr>
        <p:spPr>
          <a:xfrm>
            <a:off x="81643" y="769441"/>
            <a:ext cx="1141943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A3B7B88-C6C5-0641-820E-20FB583CD6F8}"/>
              </a:ext>
            </a:extLst>
          </p:cNvPr>
          <p:cNvSpPr txBox="1"/>
          <p:nvPr/>
        </p:nvSpPr>
        <p:spPr>
          <a:xfrm>
            <a:off x="1502230" y="2028616"/>
            <a:ext cx="99988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entury Gothic" panose="020B0502020202020204" pitchFamily="34" charset="0"/>
              </a:rPr>
              <a:t>Sentiment analysis and topic modeling on reviews of Star Wars: The Last Jedi to gain insight on viewer response</a:t>
            </a:r>
          </a:p>
        </p:txBody>
      </p:sp>
    </p:spTree>
    <p:extLst>
      <p:ext uri="{BB962C8B-B14F-4D97-AF65-F5344CB8AC3E}">
        <p14:creationId xmlns:p14="http://schemas.microsoft.com/office/powerpoint/2010/main" val="349986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BD153-9AC3-5848-811B-DF7F9730A30E}"/>
              </a:ext>
            </a:extLst>
          </p:cNvPr>
          <p:cNvSpPr txBox="1"/>
          <p:nvPr/>
        </p:nvSpPr>
        <p:spPr>
          <a:xfrm>
            <a:off x="244930" y="0"/>
            <a:ext cx="3494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Motivation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5234-62D2-0540-BA08-66AE1EB42FB6}"/>
              </a:ext>
            </a:extLst>
          </p:cNvPr>
          <p:cNvCxnSpPr>
            <a:cxnSpLocks/>
          </p:cNvCxnSpPr>
          <p:nvPr/>
        </p:nvCxnSpPr>
        <p:spPr>
          <a:xfrm>
            <a:off x="81643" y="769441"/>
            <a:ext cx="601435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A3B7B88-C6C5-0641-820E-20FB583CD6F8}"/>
              </a:ext>
            </a:extLst>
          </p:cNvPr>
          <p:cNvSpPr txBox="1"/>
          <p:nvPr/>
        </p:nvSpPr>
        <p:spPr>
          <a:xfrm>
            <a:off x="244929" y="981242"/>
            <a:ext cx="60578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Content creators need </a:t>
            </a:r>
            <a:r>
              <a:rPr lang="en-US" sz="2800" b="1" dirty="0">
                <a:latin typeface="Century Gothic" panose="020B0502020202020204" pitchFamily="34" charset="0"/>
              </a:rPr>
              <a:t>insights on customer response</a:t>
            </a:r>
            <a:r>
              <a:rPr lang="en-US" sz="2800" dirty="0">
                <a:latin typeface="Century Gothic" panose="020B0502020202020204" pitchFamily="34" charset="0"/>
              </a:rPr>
              <a:t> to their products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b="1" dirty="0">
                <a:latin typeface="Century Gothic" panose="020B0502020202020204" pitchFamily="34" charset="0"/>
              </a:rPr>
              <a:t>Engaged fanbases </a:t>
            </a:r>
            <a:r>
              <a:rPr lang="en-US" sz="2800" dirty="0">
                <a:latin typeface="Century Gothic" panose="020B0502020202020204" pitchFamily="34" charset="0"/>
              </a:rPr>
              <a:t>both reflect this response and </a:t>
            </a:r>
            <a:r>
              <a:rPr lang="en-US" sz="2800" b="1" dirty="0">
                <a:latin typeface="Century Gothic" panose="020B0502020202020204" pitchFamily="34" charset="0"/>
              </a:rPr>
              <a:t>drive the conversation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>
                <a:latin typeface="Century Gothic" panose="020B0502020202020204" pitchFamily="34" charset="0"/>
              </a:rPr>
              <a:t>Consumer insights can </a:t>
            </a:r>
            <a:r>
              <a:rPr lang="en-US" sz="2800" b="1" dirty="0">
                <a:latin typeface="Century Gothic" panose="020B0502020202020204" pitchFamily="34" charset="0"/>
              </a:rPr>
              <a:t>guide engagement and effective product development</a:t>
            </a: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F845CE1-1D9E-1645-B8BB-472F96B9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98" y="0"/>
            <a:ext cx="4471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11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BD153-9AC3-5848-811B-DF7F9730A30E}"/>
              </a:ext>
            </a:extLst>
          </p:cNvPr>
          <p:cNvSpPr txBox="1"/>
          <p:nvPr/>
        </p:nvSpPr>
        <p:spPr>
          <a:xfrm>
            <a:off x="244929" y="0"/>
            <a:ext cx="62864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Why The Last Jedi?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5234-62D2-0540-BA08-66AE1EB42FB6}"/>
              </a:ext>
            </a:extLst>
          </p:cNvPr>
          <p:cNvCxnSpPr>
            <a:cxnSpLocks/>
          </p:cNvCxnSpPr>
          <p:nvPr/>
        </p:nvCxnSpPr>
        <p:spPr>
          <a:xfrm>
            <a:off x="81643" y="769441"/>
            <a:ext cx="1169125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A3B7B88-C6C5-0641-820E-20FB583CD6F8}"/>
              </a:ext>
            </a:extLst>
          </p:cNvPr>
          <p:cNvSpPr txBox="1"/>
          <p:nvPr/>
        </p:nvSpPr>
        <p:spPr>
          <a:xfrm>
            <a:off x="244929" y="981242"/>
            <a:ext cx="58510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TLJ has had </a:t>
            </a:r>
            <a:r>
              <a:rPr lang="en-US" sz="2800" b="1" dirty="0">
                <a:latin typeface="Century Gothic" panose="020B0502020202020204" pitchFamily="34" charset="0"/>
              </a:rPr>
              <a:t>the most polarized response</a:t>
            </a:r>
            <a:r>
              <a:rPr lang="en-US" sz="2800" dirty="0">
                <a:latin typeface="Century Gothic" panose="020B0502020202020204" pitchFamily="34" charset="0"/>
              </a:rPr>
              <a:t> of any Star Wars film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>
                <a:latin typeface="Century Gothic" panose="020B0502020202020204" pitchFamily="34" charset="0"/>
              </a:rPr>
              <a:t>Raised concerns about </a:t>
            </a:r>
            <a:r>
              <a:rPr lang="en-US" sz="2800" b="1" dirty="0">
                <a:latin typeface="Century Gothic" panose="020B0502020202020204" pitchFamily="34" charset="0"/>
              </a:rPr>
              <a:t>toxicity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b="1" dirty="0">
                <a:latin typeface="Century Gothic" panose="020B0502020202020204" pitchFamily="34" charset="0"/>
              </a:rPr>
              <a:t>Angry fanbases </a:t>
            </a:r>
            <a:r>
              <a:rPr lang="en-US" sz="2800" dirty="0">
                <a:latin typeface="Century Gothic" panose="020B0502020202020204" pitchFamily="34" charset="0"/>
              </a:rPr>
              <a:t>are a big concern, esp. for film and game makers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>
                <a:latin typeface="Century Gothic" panose="020B0502020202020204" pitchFamily="34" charset="0"/>
              </a:rPr>
              <a:t>A method to identify </a:t>
            </a:r>
            <a:r>
              <a:rPr lang="en-US" sz="2800" b="1" dirty="0">
                <a:latin typeface="Century Gothic" panose="020B0502020202020204" pitchFamily="34" charset="0"/>
              </a:rPr>
              <a:t>specific topics of fan concern</a:t>
            </a:r>
            <a:r>
              <a:rPr lang="en-US" sz="2800" dirty="0">
                <a:latin typeface="Century Gothic" panose="020B0502020202020204" pitchFamily="34" charset="0"/>
              </a:rPr>
              <a:t> is very valuable 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98A3C1-99B8-B44C-9CF8-D43B1E78B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72338"/>
            <a:ext cx="5994402" cy="124739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2C7398-06B1-0849-BE8F-8ABEA26EF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170" y="1138641"/>
            <a:ext cx="5994401" cy="121576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96AB94-4436-B84A-A90A-1DE5A0DD8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115648"/>
            <a:ext cx="5994402" cy="99674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87499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BD153-9AC3-5848-811B-DF7F9730A30E}"/>
              </a:ext>
            </a:extLst>
          </p:cNvPr>
          <p:cNvSpPr txBox="1"/>
          <p:nvPr/>
        </p:nvSpPr>
        <p:spPr>
          <a:xfrm>
            <a:off x="244930" y="0"/>
            <a:ext cx="3494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5234-62D2-0540-BA08-66AE1EB42FB6}"/>
              </a:ext>
            </a:extLst>
          </p:cNvPr>
          <p:cNvCxnSpPr>
            <a:cxnSpLocks/>
          </p:cNvCxnSpPr>
          <p:nvPr/>
        </p:nvCxnSpPr>
        <p:spPr>
          <a:xfrm>
            <a:off x="81643" y="769441"/>
            <a:ext cx="601435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A3B7B88-C6C5-0641-820E-20FB583CD6F8}"/>
              </a:ext>
            </a:extLst>
          </p:cNvPr>
          <p:cNvSpPr txBox="1"/>
          <p:nvPr/>
        </p:nvSpPr>
        <p:spPr>
          <a:xfrm>
            <a:off x="59871" y="2521059"/>
            <a:ext cx="60578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5865 user reviews </a:t>
            </a:r>
            <a:r>
              <a:rPr lang="en-US" sz="2800" dirty="0">
                <a:latin typeface="Century Gothic" panose="020B0502020202020204" pitchFamily="34" charset="0"/>
              </a:rPr>
              <a:t>and review </a:t>
            </a:r>
            <a:r>
              <a:rPr lang="en-US" sz="2800" b="1" dirty="0">
                <a:latin typeface="Century Gothic" panose="020B0502020202020204" pitchFamily="34" charset="0"/>
              </a:rPr>
              <a:t>scores</a:t>
            </a:r>
            <a:r>
              <a:rPr lang="en-US" sz="2800" dirty="0">
                <a:latin typeface="Century Gothic" panose="020B0502020202020204" pitchFamily="34" charset="0"/>
              </a:rPr>
              <a:t> for Star Wars: The Last Jedi </a:t>
            </a:r>
            <a:r>
              <a:rPr lang="en-US" sz="2800" b="1" dirty="0" err="1">
                <a:latin typeface="Century Gothic" panose="020B0502020202020204" pitchFamily="34" charset="0"/>
              </a:rPr>
              <a:t>webscraped</a:t>
            </a:r>
            <a:r>
              <a:rPr lang="en-US" sz="2800" dirty="0">
                <a:latin typeface="Century Gothic" panose="020B0502020202020204" pitchFamily="34" charset="0"/>
              </a:rPr>
              <a:t> from </a:t>
            </a:r>
            <a:r>
              <a:rPr lang="en-US" sz="2800" b="1" dirty="0">
                <a:latin typeface="Century Gothic" panose="020B0502020202020204" pitchFamily="34" charset="0"/>
              </a:rPr>
              <a:t>IMDb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F683A2-3F53-6547-AB4D-2687D4D79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673" y="0"/>
            <a:ext cx="5738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8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BD153-9AC3-5848-811B-DF7F9730A30E}"/>
              </a:ext>
            </a:extLst>
          </p:cNvPr>
          <p:cNvSpPr txBox="1"/>
          <p:nvPr/>
        </p:nvSpPr>
        <p:spPr>
          <a:xfrm>
            <a:off x="244930" y="0"/>
            <a:ext cx="4049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5234-62D2-0540-BA08-66AE1EB42FB6}"/>
              </a:ext>
            </a:extLst>
          </p:cNvPr>
          <p:cNvCxnSpPr>
            <a:cxnSpLocks/>
          </p:cNvCxnSpPr>
          <p:nvPr/>
        </p:nvCxnSpPr>
        <p:spPr>
          <a:xfrm>
            <a:off x="81643" y="769441"/>
            <a:ext cx="114789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A3B7B88-C6C5-0641-820E-20FB583CD6F8}"/>
              </a:ext>
            </a:extLst>
          </p:cNvPr>
          <p:cNvSpPr txBox="1"/>
          <p:nvPr/>
        </p:nvSpPr>
        <p:spPr>
          <a:xfrm>
            <a:off x="244930" y="1874728"/>
            <a:ext cx="101890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Use </a:t>
            </a:r>
            <a:r>
              <a:rPr lang="en-US" sz="2800" b="1" dirty="0">
                <a:latin typeface="Century Gothic" panose="020B0502020202020204" pitchFamily="34" charset="0"/>
              </a:rPr>
              <a:t>unsupervised learning</a:t>
            </a:r>
            <a:r>
              <a:rPr lang="en-US" sz="2800" dirty="0">
                <a:latin typeface="Century Gothic" panose="020B0502020202020204" pitchFamily="34" charset="0"/>
              </a:rPr>
              <a:t> to identify the </a:t>
            </a:r>
            <a:r>
              <a:rPr lang="en-US" sz="2800" b="1" dirty="0">
                <a:latin typeface="Century Gothic" panose="020B0502020202020204" pitchFamily="34" charset="0"/>
              </a:rPr>
              <a:t>sentiment valence </a:t>
            </a:r>
            <a:r>
              <a:rPr lang="en-US" sz="2800" dirty="0">
                <a:latin typeface="Century Gothic" panose="020B0502020202020204" pitchFamily="34" charset="0"/>
              </a:rPr>
              <a:t>of the reviews (positive, neutral, negative)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>
                <a:latin typeface="Century Gothic" panose="020B0502020202020204" pitchFamily="34" charset="0"/>
              </a:rPr>
              <a:t>Use </a:t>
            </a:r>
            <a:r>
              <a:rPr lang="en-US" sz="2800" b="1" dirty="0">
                <a:latin typeface="Century Gothic" panose="020B0502020202020204" pitchFamily="34" charset="0"/>
              </a:rPr>
              <a:t>unsupervised learning </a:t>
            </a:r>
            <a:r>
              <a:rPr lang="en-US" sz="2800" dirty="0">
                <a:latin typeface="Century Gothic" panose="020B0502020202020204" pitchFamily="34" charset="0"/>
              </a:rPr>
              <a:t>to identify primary </a:t>
            </a:r>
            <a:r>
              <a:rPr lang="en-US" sz="2800" b="1" dirty="0">
                <a:latin typeface="Century Gothic" panose="020B0502020202020204" pitchFamily="34" charset="0"/>
              </a:rPr>
              <a:t>topics</a:t>
            </a:r>
            <a:r>
              <a:rPr lang="en-US" sz="2800" dirty="0">
                <a:latin typeface="Century Gothic" panose="020B0502020202020204" pitchFamily="34" charset="0"/>
              </a:rPr>
              <a:t> of the </a:t>
            </a:r>
            <a:r>
              <a:rPr lang="en-US" sz="2800" b="1" dirty="0">
                <a:latin typeface="Century Gothic" panose="020B0502020202020204" pitchFamily="34" charset="0"/>
              </a:rPr>
              <a:t>negative reviews </a:t>
            </a:r>
            <a:r>
              <a:rPr lang="en-US" sz="2800" dirty="0">
                <a:latin typeface="Century Gothic" panose="020B0502020202020204" pitchFamily="34" charset="0"/>
              </a:rPr>
              <a:t>to better understand user concerns</a:t>
            </a:r>
            <a:endParaRPr lang="en-US" sz="2800" b="1" dirty="0">
              <a:latin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25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BD153-9AC3-5848-811B-DF7F9730A30E}"/>
              </a:ext>
            </a:extLst>
          </p:cNvPr>
          <p:cNvSpPr txBox="1"/>
          <p:nvPr/>
        </p:nvSpPr>
        <p:spPr>
          <a:xfrm>
            <a:off x="279429" y="0"/>
            <a:ext cx="10086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Sentiment Analysis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5234-62D2-0540-BA08-66AE1EB42FB6}"/>
              </a:ext>
            </a:extLst>
          </p:cNvPr>
          <p:cNvCxnSpPr>
            <a:cxnSpLocks/>
          </p:cNvCxnSpPr>
          <p:nvPr/>
        </p:nvCxnSpPr>
        <p:spPr>
          <a:xfrm>
            <a:off x="81643" y="769441"/>
            <a:ext cx="117075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22738B26-2059-C242-98CA-42FB2A3A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39"/>
          <a:stretch/>
        </p:blipFill>
        <p:spPr>
          <a:xfrm>
            <a:off x="1418074" y="950268"/>
            <a:ext cx="2986872" cy="4933227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F4583BFC-74D9-4F4F-A7AD-66A250B90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036" y="950269"/>
            <a:ext cx="5960094" cy="49574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44DF40A-75DC-CA45-B8A1-1DC6A82270AD}"/>
              </a:ext>
            </a:extLst>
          </p:cNvPr>
          <p:cNvGrpSpPr/>
          <p:nvPr/>
        </p:nvGrpSpPr>
        <p:grpSpPr>
          <a:xfrm>
            <a:off x="1544640" y="5900285"/>
            <a:ext cx="2860306" cy="319970"/>
            <a:chOff x="1545185" y="5898239"/>
            <a:chExt cx="2860306" cy="3199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2387AE-D551-F34F-8C93-83D415A373D4}"/>
                </a:ext>
              </a:extLst>
            </p:cNvPr>
            <p:cNvSpPr txBox="1"/>
            <p:nvPr/>
          </p:nvSpPr>
          <p:spPr>
            <a:xfrm>
              <a:off x="1545185" y="5898239"/>
              <a:ext cx="863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Negative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98EE9C-4034-B640-B1A1-95AE908B8C0D}"/>
                </a:ext>
              </a:extLst>
            </p:cNvPr>
            <p:cNvSpPr txBox="1"/>
            <p:nvPr/>
          </p:nvSpPr>
          <p:spPr>
            <a:xfrm>
              <a:off x="3541584" y="5910432"/>
              <a:ext cx="863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Positive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51193F-A2DD-EC41-9F55-96BFAA39798C}"/>
              </a:ext>
            </a:extLst>
          </p:cNvPr>
          <p:cNvGrpSpPr/>
          <p:nvPr/>
        </p:nvGrpSpPr>
        <p:grpSpPr>
          <a:xfrm>
            <a:off x="4505283" y="5892142"/>
            <a:ext cx="2860306" cy="319970"/>
            <a:chOff x="1545185" y="5898239"/>
            <a:chExt cx="2860306" cy="3199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E79D4B-10D7-8740-96C0-AF76352ECA6D}"/>
                </a:ext>
              </a:extLst>
            </p:cNvPr>
            <p:cNvSpPr txBox="1"/>
            <p:nvPr/>
          </p:nvSpPr>
          <p:spPr>
            <a:xfrm>
              <a:off x="1545185" y="5898239"/>
              <a:ext cx="863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Negative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9485A3-DCDD-3F41-B397-CA826AE38875}"/>
                </a:ext>
              </a:extLst>
            </p:cNvPr>
            <p:cNvSpPr txBox="1"/>
            <p:nvPr/>
          </p:nvSpPr>
          <p:spPr>
            <a:xfrm>
              <a:off x="3541584" y="5910432"/>
              <a:ext cx="863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Positive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7E22CC-1297-9440-B22A-95DBDA5D2179}"/>
              </a:ext>
            </a:extLst>
          </p:cNvPr>
          <p:cNvGrpSpPr/>
          <p:nvPr/>
        </p:nvGrpSpPr>
        <p:grpSpPr>
          <a:xfrm>
            <a:off x="7505824" y="5928573"/>
            <a:ext cx="2860306" cy="319970"/>
            <a:chOff x="1545185" y="5898239"/>
            <a:chExt cx="2860306" cy="3199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A9147F-73B1-DE41-BB84-DD7DE83D69F8}"/>
                </a:ext>
              </a:extLst>
            </p:cNvPr>
            <p:cNvSpPr txBox="1"/>
            <p:nvPr/>
          </p:nvSpPr>
          <p:spPr>
            <a:xfrm>
              <a:off x="1545185" y="5898239"/>
              <a:ext cx="863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Negative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8D10D5-E04F-BC4F-8565-B4DE2E6E3AB8}"/>
                </a:ext>
              </a:extLst>
            </p:cNvPr>
            <p:cNvSpPr txBox="1"/>
            <p:nvPr/>
          </p:nvSpPr>
          <p:spPr>
            <a:xfrm>
              <a:off x="3541584" y="5910432"/>
              <a:ext cx="863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Positive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9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BD153-9AC3-5848-811B-DF7F9730A30E}"/>
              </a:ext>
            </a:extLst>
          </p:cNvPr>
          <p:cNvSpPr txBox="1"/>
          <p:nvPr/>
        </p:nvSpPr>
        <p:spPr>
          <a:xfrm>
            <a:off x="244930" y="0"/>
            <a:ext cx="5535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Sentiment Analysis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5234-62D2-0540-BA08-66AE1EB42FB6}"/>
              </a:ext>
            </a:extLst>
          </p:cNvPr>
          <p:cNvCxnSpPr>
            <a:cxnSpLocks/>
          </p:cNvCxnSpPr>
          <p:nvPr/>
        </p:nvCxnSpPr>
        <p:spPr>
          <a:xfrm>
            <a:off x="81643" y="769441"/>
            <a:ext cx="117075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1E4191-79FC-634F-B0E4-38E347AA8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0" y="1150441"/>
            <a:ext cx="6384470" cy="5073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C281C-5057-3D49-BC0A-270D956A4C2F}"/>
              </a:ext>
            </a:extLst>
          </p:cNvPr>
          <p:cNvSpPr txBox="1"/>
          <p:nvPr/>
        </p:nvSpPr>
        <p:spPr>
          <a:xfrm>
            <a:off x="7012706" y="1654639"/>
            <a:ext cx="4934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Google Sentiment Performance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6834E5-E937-5B47-8004-92F5101D4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283829"/>
              </p:ext>
            </p:extLst>
          </p:nvPr>
        </p:nvGraphicFramePr>
        <p:xfrm>
          <a:off x="7479902" y="2373021"/>
          <a:ext cx="3835485" cy="211195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15581">
                  <a:extLst>
                    <a:ext uri="{9D8B030D-6E8A-4147-A177-3AD203B41FA5}">
                      <a16:colId xmlns:a16="http://schemas.microsoft.com/office/drawing/2014/main" val="3963328388"/>
                    </a:ext>
                  </a:extLst>
                </a:gridCol>
                <a:gridCol w="1919904">
                  <a:extLst>
                    <a:ext uri="{9D8B030D-6E8A-4147-A177-3AD203B41FA5}">
                      <a16:colId xmlns:a16="http://schemas.microsoft.com/office/drawing/2014/main" val="3489437167"/>
                    </a:ext>
                  </a:extLst>
                </a:gridCol>
              </a:tblGrid>
              <a:tr h="5061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Sentiment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Recall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98389"/>
                  </a:ext>
                </a:extLst>
              </a:tr>
              <a:tr h="4014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Positive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0.3726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231976"/>
                  </a:ext>
                </a:extLst>
              </a:tr>
              <a:tr h="40144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0.1163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69628"/>
                  </a:ext>
                </a:extLst>
              </a:tr>
              <a:tr h="40144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Negative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0.9080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479701"/>
                  </a:ext>
                </a:extLst>
              </a:tr>
              <a:tr h="40144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0.6719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33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14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BD153-9AC3-5848-811B-DF7F9730A30E}"/>
              </a:ext>
            </a:extLst>
          </p:cNvPr>
          <p:cNvSpPr txBox="1"/>
          <p:nvPr/>
        </p:nvSpPr>
        <p:spPr>
          <a:xfrm>
            <a:off x="244929" y="0"/>
            <a:ext cx="9209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Topic Modeling: NMF &amp; Bigrams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4A5234-62D2-0540-BA08-66AE1EB42FB6}"/>
              </a:ext>
            </a:extLst>
          </p:cNvPr>
          <p:cNvCxnSpPr>
            <a:cxnSpLocks/>
          </p:cNvCxnSpPr>
          <p:nvPr/>
        </p:nvCxnSpPr>
        <p:spPr>
          <a:xfrm>
            <a:off x="81643" y="769441"/>
            <a:ext cx="117075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BAF639-974A-1540-8115-891764DD9EAD}"/>
              </a:ext>
            </a:extLst>
          </p:cNvPr>
          <p:cNvGrpSpPr/>
          <p:nvPr/>
        </p:nvGrpSpPr>
        <p:grpSpPr>
          <a:xfrm>
            <a:off x="103423" y="1219815"/>
            <a:ext cx="2559499" cy="1957528"/>
            <a:chOff x="244929" y="1203486"/>
            <a:chExt cx="2559499" cy="195752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B11C584-70AC-A442-BDCD-9D721C55DDC0}"/>
                </a:ext>
              </a:extLst>
            </p:cNvPr>
            <p:cNvSpPr/>
            <p:nvPr/>
          </p:nvSpPr>
          <p:spPr>
            <a:xfrm>
              <a:off x="244929" y="1203486"/>
              <a:ext cx="2441122" cy="195752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7402BB-193C-5E49-8CDD-BA6F77EE86E7}"/>
                </a:ext>
              </a:extLst>
            </p:cNvPr>
            <p:cNvSpPr txBox="1"/>
            <p:nvPr/>
          </p:nvSpPr>
          <p:spPr>
            <a:xfrm>
              <a:off x="1136874" y="1418990"/>
              <a:ext cx="893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terrible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C12A43-C0D9-304D-AF32-B125D38A2EBD}"/>
                </a:ext>
              </a:extLst>
            </p:cNvPr>
            <p:cNvSpPr txBox="1"/>
            <p:nvPr/>
          </p:nvSpPr>
          <p:spPr>
            <a:xfrm>
              <a:off x="375556" y="1816297"/>
              <a:ext cx="1208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plot holes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D5A541-AFD2-134E-BA17-D5395660D293}"/>
                </a:ext>
              </a:extLst>
            </p:cNvPr>
            <p:cNvSpPr txBox="1"/>
            <p:nvPr/>
          </p:nvSpPr>
          <p:spPr>
            <a:xfrm>
              <a:off x="391884" y="2213604"/>
              <a:ext cx="16389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character development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814068-80EA-A14C-9FAF-0A2C0B069996}"/>
                </a:ext>
              </a:extLst>
            </p:cNvPr>
            <p:cNvSpPr txBox="1"/>
            <p:nvPr/>
          </p:nvSpPr>
          <p:spPr>
            <a:xfrm>
              <a:off x="1850228" y="1727974"/>
              <a:ext cx="893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holes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32274B-84B7-4642-A0FF-7A8F399A5806}"/>
                </a:ext>
              </a:extLst>
            </p:cNvPr>
            <p:cNvSpPr txBox="1"/>
            <p:nvPr/>
          </p:nvSpPr>
          <p:spPr>
            <a:xfrm>
              <a:off x="1910439" y="2146064"/>
              <a:ext cx="893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story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4B4EA50-AA16-2B4B-A944-27C54AB82A08}"/>
              </a:ext>
            </a:extLst>
          </p:cNvPr>
          <p:cNvSpPr txBox="1"/>
          <p:nvPr/>
        </p:nvSpPr>
        <p:spPr>
          <a:xfrm>
            <a:off x="1633196" y="4725241"/>
            <a:ext cx="100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rip off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EC7F85-3A17-2640-A82F-CD2C6FD75BCF}"/>
              </a:ext>
            </a:extLst>
          </p:cNvPr>
          <p:cNvGrpSpPr/>
          <p:nvPr/>
        </p:nvGrpSpPr>
        <p:grpSpPr>
          <a:xfrm>
            <a:off x="103423" y="4108358"/>
            <a:ext cx="2441122" cy="1957528"/>
            <a:chOff x="6241466" y="1234840"/>
            <a:chExt cx="2441122" cy="19575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6EEA56B-E08C-DD4D-940C-B9A174F885E8}"/>
                </a:ext>
              </a:extLst>
            </p:cNvPr>
            <p:cNvSpPr/>
            <p:nvPr/>
          </p:nvSpPr>
          <p:spPr>
            <a:xfrm>
              <a:off x="6241466" y="1234840"/>
              <a:ext cx="2441122" cy="195752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28BA9-A659-D145-A82D-CD7818DDEC40}"/>
                </a:ext>
              </a:extLst>
            </p:cNvPr>
            <p:cNvSpPr txBox="1"/>
            <p:nvPr/>
          </p:nvSpPr>
          <p:spPr>
            <a:xfrm>
              <a:off x="6839495" y="1360603"/>
              <a:ext cx="1334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corporate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3945D7-E954-9D45-A2EC-45EAE174FE81}"/>
                </a:ext>
              </a:extLst>
            </p:cNvPr>
            <p:cNvSpPr txBox="1"/>
            <p:nvPr/>
          </p:nvSpPr>
          <p:spPr>
            <a:xfrm>
              <a:off x="6347601" y="1706904"/>
              <a:ext cx="1532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assembly line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E26106-0F10-A446-A5AD-DD30BBD5D19D}"/>
                </a:ext>
              </a:extLst>
            </p:cNvPr>
            <p:cNvSpPr txBox="1"/>
            <p:nvPr/>
          </p:nvSpPr>
          <p:spPr>
            <a:xfrm>
              <a:off x="6299638" y="2054349"/>
              <a:ext cx="709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crass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691E7B-0A21-A74D-8AA5-E2785A37A452}"/>
                </a:ext>
              </a:extLst>
            </p:cNvPr>
            <p:cNvSpPr txBox="1"/>
            <p:nvPr/>
          </p:nvSpPr>
          <p:spPr>
            <a:xfrm>
              <a:off x="6759386" y="2623358"/>
              <a:ext cx="112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stinky fish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7AB422-7C3C-9A4C-AE88-D297000BC2D8}"/>
                </a:ext>
              </a:extLst>
            </p:cNvPr>
            <p:cNvSpPr txBox="1"/>
            <p:nvPr/>
          </p:nvSpPr>
          <p:spPr>
            <a:xfrm>
              <a:off x="7022175" y="2232517"/>
              <a:ext cx="1227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hollywood</a:t>
              </a:r>
              <a:endParaRPr lang="en-US" sz="1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8" name="Right Arrow 7">
            <a:extLst>
              <a:ext uri="{FF2B5EF4-FFF2-40B4-BE49-F238E27FC236}">
                <a16:creationId xmlns:a16="http://schemas.microsoft.com/office/drawing/2014/main" id="{C97A82F1-4D36-7C4B-9340-CA517A9E503E}"/>
              </a:ext>
            </a:extLst>
          </p:cNvPr>
          <p:cNvSpPr/>
          <p:nvPr/>
        </p:nvSpPr>
        <p:spPr>
          <a:xfrm>
            <a:off x="2691500" y="1864007"/>
            <a:ext cx="1024622" cy="73185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D827020-E72B-C44A-9BF5-0B957D899811}"/>
              </a:ext>
            </a:extLst>
          </p:cNvPr>
          <p:cNvSpPr/>
          <p:nvPr/>
        </p:nvSpPr>
        <p:spPr>
          <a:xfrm>
            <a:off x="2681800" y="4697869"/>
            <a:ext cx="1024622" cy="73185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906371-317F-B948-8ECF-DC4D561A876C}"/>
              </a:ext>
            </a:extLst>
          </p:cNvPr>
          <p:cNvSpPr txBox="1"/>
          <p:nvPr/>
        </p:nvSpPr>
        <p:spPr>
          <a:xfrm>
            <a:off x="3946418" y="1761300"/>
            <a:ext cx="20553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entury Gothic" panose="020B0502020202020204" pitchFamily="34" charset="0"/>
              </a:rPr>
              <a:t>Bad </a:t>
            </a:r>
          </a:p>
          <a:p>
            <a:pPr algn="ctr"/>
            <a:r>
              <a:rPr lang="en-US" sz="2800" dirty="0">
                <a:latin typeface="Century Gothic" panose="020B0502020202020204" pitchFamily="34" charset="0"/>
              </a:rPr>
              <a:t>Storytelling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0F9379-F3C6-D542-B8A5-B25A9BDEDB78}"/>
              </a:ext>
            </a:extLst>
          </p:cNvPr>
          <p:cNvSpPr txBox="1"/>
          <p:nvPr/>
        </p:nvSpPr>
        <p:spPr>
          <a:xfrm>
            <a:off x="3879073" y="4612652"/>
            <a:ext cx="21355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entury Gothic" panose="020B0502020202020204" pitchFamily="34" charset="0"/>
              </a:rPr>
              <a:t>Corporate</a:t>
            </a:r>
          </a:p>
          <a:p>
            <a:pPr algn="ctr"/>
            <a:r>
              <a:rPr lang="en-US" sz="2800" dirty="0">
                <a:latin typeface="Century Gothic" panose="020B0502020202020204" pitchFamily="34" charset="0"/>
              </a:rPr>
              <a:t>Filmmaking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6B3AF8B-0365-D844-ADD1-57E14F6CA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92129"/>
              </p:ext>
            </p:extLst>
          </p:nvPr>
        </p:nvGraphicFramePr>
        <p:xfrm>
          <a:off x="6105199" y="2004453"/>
          <a:ext cx="5599016" cy="331628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599016">
                  <a:extLst>
                    <a:ext uri="{9D8B030D-6E8A-4147-A177-3AD203B41FA5}">
                      <a16:colId xmlns:a16="http://schemas.microsoft.com/office/drawing/2014/main" val="3489437167"/>
                    </a:ext>
                  </a:extLst>
                </a:gridCol>
              </a:tblGrid>
              <a:tr h="5061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Topics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98389"/>
                  </a:ext>
                </a:extLst>
              </a:tr>
              <a:tr h="4014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Bad Storytelling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231976"/>
                  </a:ext>
                </a:extLst>
              </a:tr>
              <a:tr h="40144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Corporate Moviemaking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869628"/>
                  </a:ext>
                </a:extLst>
              </a:tr>
              <a:tr h="40144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Franchise Stewardship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479701"/>
                  </a:ext>
                </a:extLst>
              </a:tr>
              <a:tr h="40144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Doesn’t Feel Like Star Wars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33973"/>
                  </a:ext>
                </a:extLst>
              </a:tr>
              <a:tr h="40144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Bad Jokes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178297"/>
                  </a:ext>
                </a:extLst>
              </a:tr>
              <a:tr h="40144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Plot Holes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032638"/>
                  </a:ext>
                </a:extLst>
              </a:tr>
              <a:tr h="40144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Self-Parody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544849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7C0268E5-6F4F-0E48-B22D-9613A00FCB74}"/>
              </a:ext>
            </a:extLst>
          </p:cNvPr>
          <p:cNvSpPr/>
          <p:nvPr/>
        </p:nvSpPr>
        <p:spPr>
          <a:xfrm>
            <a:off x="6600376" y="1172933"/>
            <a:ext cx="4685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entury Gothic" panose="020B0502020202020204" pitchFamily="34" charset="0"/>
              </a:rPr>
              <a:t>NMF – 20 Topics – Bigrams</a:t>
            </a:r>
          </a:p>
        </p:txBody>
      </p:sp>
    </p:spTree>
    <p:extLst>
      <p:ext uri="{BB962C8B-B14F-4D97-AF65-F5344CB8AC3E}">
        <p14:creationId xmlns:p14="http://schemas.microsoft.com/office/powerpoint/2010/main" val="75853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4399</TotalTime>
  <Words>644</Words>
  <Application>Microsoft Macintosh PowerPoint</Application>
  <PresentationFormat>Widescreen</PresentationFormat>
  <Paragraphs>111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Jedi Reviews Sentiment &amp; Topics</dc:title>
  <dc:creator>Torin Rettig</dc:creator>
  <cp:lastModifiedBy>Torin Rettig</cp:lastModifiedBy>
  <cp:revision>45</cp:revision>
  <dcterms:created xsi:type="dcterms:W3CDTF">2019-03-01T02:20:09Z</dcterms:created>
  <dcterms:modified xsi:type="dcterms:W3CDTF">2020-08-25T00:27:52Z</dcterms:modified>
</cp:coreProperties>
</file>